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4" r:id="rId9"/>
    <p:sldId id="268" r:id="rId10"/>
    <p:sldId id="269" r:id="rId11"/>
    <p:sldId id="270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9" autoAdjust="0"/>
  </p:normalViewPr>
  <p:slideViewPr>
    <p:cSldViewPr snapToGrid="0">
      <p:cViewPr varScale="1">
        <p:scale>
          <a:sx n="69" d="100"/>
          <a:sy n="69" d="100"/>
        </p:scale>
        <p:origin x="12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73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044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1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7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09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7645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222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13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91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933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52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D63CABC-9EEF-49FD-8A3C-58BA76BAA9C7}" type="datetimeFigureOut">
              <a:rPr lang="hr-HR" smtClean="0"/>
              <a:t>13.1.2026.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F9422370-E443-47BA-B522-28DC7A6F1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15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rtalj.h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E71562-7269-4200-804E-8DB211DD9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4800" dirty="0"/>
              <a:t>Proračun</a:t>
            </a:r>
            <a:br>
              <a:rPr lang="hr-HR" sz="4800" dirty="0"/>
            </a:br>
            <a:r>
              <a:rPr lang="hr-HR" sz="4800" dirty="0"/>
              <a:t>Općine Oprtalj – Portole</a:t>
            </a:r>
            <a:br>
              <a:rPr lang="hr-HR" sz="4800" dirty="0"/>
            </a:br>
            <a:r>
              <a:rPr lang="hr-HR" sz="4800" dirty="0"/>
              <a:t>za 2026. godinu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29BE7D-9945-4E61-B9F0-37C355378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• VODIČ ZA GRAĐANE • </a:t>
            </a:r>
          </a:p>
        </p:txBody>
      </p:sp>
    </p:spTree>
    <p:extLst>
      <p:ext uri="{BB962C8B-B14F-4D97-AF65-F5344CB8AC3E}">
        <p14:creationId xmlns:p14="http://schemas.microsoft.com/office/powerpoint/2010/main" val="402236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7CFD7-B7B8-40C6-91F8-E131F9DF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Planirani rashodi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6D6962-BF13-44B0-85E8-D386BC67D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OPĆINSKO VIJEĆE:</a:t>
            </a:r>
          </a:p>
          <a:p>
            <a:pPr lvl="1"/>
            <a:r>
              <a:rPr lang="hr-HR" dirty="0"/>
              <a:t>Sjednice Općinskog vijeća i naknade predstavničkom tijelu: 2.700,00 €</a:t>
            </a:r>
          </a:p>
          <a:p>
            <a:pPr lvl="1"/>
            <a:r>
              <a:rPr lang="hr-HR" dirty="0"/>
              <a:t>Financiranje političkih stranaka: 972,00 €</a:t>
            </a:r>
          </a:p>
          <a:p>
            <a:pPr lvl="1"/>
            <a:endParaRPr lang="hr-HR" dirty="0"/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OPĆINSKI NAČELNIK:</a:t>
            </a:r>
          </a:p>
          <a:p>
            <a:pPr lvl="1"/>
            <a:r>
              <a:rPr lang="hr-HR" dirty="0"/>
              <a:t>Poslovanje ureda načelnika 56.000,00 €</a:t>
            </a:r>
          </a:p>
          <a:p>
            <a:pPr lvl="1"/>
            <a:r>
              <a:rPr lang="hr-HR" dirty="0"/>
              <a:t>Materijalni i ostali rashodi izvršne vlasti: 1.500,00 €</a:t>
            </a:r>
          </a:p>
          <a:p>
            <a:pPr lvl="1"/>
            <a:r>
              <a:rPr lang="hr-HR" dirty="0"/>
              <a:t>Sredstva proračunske zalihe: 4.645,00 €</a:t>
            </a:r>
          </a:p>
          <a:p>
            <a:pPr lvl="1"/>
            <a:r>
              <a:rPr lang="hr-HR" dirty="0"/>
              <a:t>Tekuće pomoći i donacije izvršne vlasti: 3.000,00 €</a:t>
            </a:r>
          </a:p>
          <a:p>
            <a:pPr lvl="1"/>
            <a:r>
              <a:rPr lang="hr-HR" dirty="0"/>
              <a:t>Međuopćinska, međuregionalna i međunarodna suradnja: 2.300</a:t>
            </a:r>
            <a:r>
              <a:rPr lang="it-IT" dirty="0"/>
              <a:t>,00</a:t>
            </a:r>
            <a:r>
              <a:rPr lang="hr-HR" dirty="0"/>
              <a:t> €</a:t>
            </a:r>
          </a:p>
          <a:p>
            <a:pPr lvl="1"/>
            <a:r>
              <a:rPr lang="hr-HR" dirty="0"/>
              <a:t>Obilježavanje Dana Općine Oprtalj: 4.500,00 €</a:t>
            </a:r>
          </a:p>
          <a:p>
            <a:pPr lvl="1"/>
            <a:r>
              <a:rPr lang="hr-HR" dirty="0"/>
              <a:t>Prigodne proslave i svečanosti Općine: 4.000,00 €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230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7CFD7-B7B8-40C6-91F8-E131F9DF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Planirani rashodi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6D6962-BF13-44B0-85E8-D386BC67D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t-IT" dirty="0"/>
              <a:t>JEDINSTVENI UPRAVNI ODJEL</a:t>
            </a:r>
            <a:r>
              <a:rPr lang="hr-HR" dirty="0"/>
              <a:t>:</a:t>
            </a:r>
          </a:p>
          <a:p>
            <a:pPr lvl="1"/>
            <a:r>
              <a:rPr lang="pl-PL" dirty="0"/>
              <a:t>Mjere i aktivnosti za osiguranje rada iz djelokruga Jedinstvenog upravnog odjela: 250.852,00 €</a:t>
            </a:r>
          </a:p>
          <a:p>
            <a:pPr lvl="1"/>
            <a:r>
              <a:rPr lang="pl-PL" dirty="0"/>
              <a:t>Prostorno planska dokumentacija: 60.000,00 €</a:t>
            </a:r>
          </a:p>
          <a:p>
            <a:pPr lvl="1"/>
            <a:r>
              <a:rPr lang="pl-PL" dirty="0"/>
              <a:t>Upravljanje imovinom: 83.000,00 €</a:t>
            </a:r>
          </a:p>
          <a:p>
            <a:pPr lvl="1"/>
            <a:r>
              <a:rPr lang="pl-PL" dirty="0"/>
              <a:t>Protupožarna i civilna zaštita: 682.533,82 €</a:t>
            </a:r>
          </a:p>
          <a:p>
            <a:pPr lvl="1"/>
            <a:r>
              <a:rPr lang="pl-PL" dirty="0"/>
              <a:t>Poticaj razvoja poljoprivrede i poduzetništva: 11.400,00 €</a:t>
            </a:r>
          </a:p>
          <a:p>
            <a:pPr lvl="1"/>
            <a:r>
              <a:rPr lang="pl-PL" dirty="0"/>
              <a:t>Održavanje objekata i uređaja komunalne infrastrukture: 316.950,00 €</a:t>
            </a:r>
          </a:p>
          <a:p>
            <a:pPr lvl="1"/>
            <a:r>
              <a:rPr lang="pl-PL" dirty="0"/>
              <a:t>Izgradnja objekata i uređaja komunalne infrastrukture: 124.500,00 €</a:t>
            </a:r>
          </a:p>
          <a:p>
            <a:pPr lvl="1"/>
            <a:r>
              <a:rPr lang="pl-PL" dirty="0"/>
              <a:t>Zaštita okoliša: 22.000,00 €</a:t>
            </a:r>
          </a:p>
          <a:p>
            <a:pPr lvl="1"/>
            <a:r>
              <a:rPr lang="pl-PL" dirty="0"/>
              <a:t>Socijalna skrb i novčana pomoć: 24.150,00 €</a:t>
            </a:r>
          </a:p>
          <a:p>
            <a:pPr lvl="1"/>
            <a:r>
              <a:rPr lang="pl-PL" dirty="0"/>
              <a:t>Dodatne usluge u zdravstvu i preventiva: 8.200,00 €</a:t>
            </a:r>
          </a:p>
          <a:p>
            <a:pPr lvl="1"/>
            <a:r>
              <a:rPr lang="pl-PL" dirty="0"/>
              <a:t>Razvoj sporta i rekreacije: 265.600,00 €</a:t>
            </a:r>
          </a:p>
          <a:p>
            <a:pPr lvl="1"/>
            <a:r>
              <a:rPr lang="pl-PL" dirty="0"/>
              <a:t>Javne potrebe u kulturi i religiji: 207.700,00</a:t>
            </a:r>
          </a:p>
          <a:p>
            <a:pPr lvl="1"/>
            <a:r>
              <a:rPr lang="pl-PL" dirty="0"/>
              <a:t>Poticanje razvoja turizma: 49.000,00</a:t>
            </a:r>
          </a:p>
          <a:p>
            <a:pPr lvl="1"/>
            <a:r>
              <a:rPr lang="pl-PL" dirty="0"/>
              <a:t>Predškolski odgoj i skrb o djeci: 142.110,00 €</a:t>
            </a:r>
          </a:p>
          <a:p>
            <a:pPr lvl="1"/>
            <a:r>
              <a:rPr lang="pl-PL" dirty="0"/>
              <a:t>Javne potrebe u obrazovanju: 50.500,00 €</a:t>
            </a:r>
          </a:p>
          <a:p>
            <a:pPr lvl="1"/>
            <a:r>
              <a:rPr lang="pl-PL" dirty="0"/>
              <a:t>Prostorno uređenje i unaprijeđenje stanovanja: 218.515,00 €</a:t>
            </a:r>
          </a:p>
          <a:p>
            <a:pPr marL="274320" lvl="1" indent="0">
              <a:buNone/>
            </a:pPr>
            <a:endParaRPr lang="pl-PL" dirty="0"/>
          </a:p>
          <a:p>
            <a:pPr lvl="1"/>
            <a:endParaRPr lang="pl-PL" dirty="0"/>
          </a:p>
          <a:p>
            <a:endParaRPr lang="pl-PL" dirty="0"/>
          </a:p>
          <a:p>
            <a:endParaRPr lang="it-IT" dirty="0"/>
          </a:p>
          <a:p>
            <a:endParaRPr lang="pl-PL" dirty="0"/>
          </a:p>
          <a:p>
            <a:endParaRPr lang="it-IT" dirty="0"/>
          </a:p>
          <a:p>
            <a:pPr marL="457200" indent="-457200">
              <a:buFont typeface="+mj-lt"/>
              <a:buAutoNum type="arabicPeriod" startAt="3"/>
            </a:pPr>
            <a:endParaRPr lang="it-IT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361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59FB6-A6FA-4786-98A0-F85FD169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Jedinstveni upravni odjel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8E2C6B-7AE3-4026-B229-AB641DFA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IZGRADNJA OBJEKATA I UREĐAJA KOMUNALNE INFRASTRUKTURE:</a:t>
            </a:r>
          </a:p>
          <a:p>
            <a:pPr lvl="1"/>
            <a:r>
              <a:rPr lang="pl-PL" dirty="0"/>
              <a:t>Sufinanciranje izgradnje ŽCGO Kaštijun: 1.500,00 €</a:t>
            </a:r>
          </a:p>
          <a:p>
            <a:pPr lvl="1"/>
            <a:r>
              <a:rPr lang="pl-PL" dirty="0"/>
              <a:t>Izradnja javne rasvjete: 10.000,00 €</a:t>
            </a:r>
          </a:p>
          <a:p>
            <a:pPr lvl="1"/>
            <a:r>
              <a:rPr lang="pl-PL" dirty="0"/>
              <a:t>Izgradnja kanalizacije i druge prateće infrastrukture: 25.000,00 €</a:t>
            </a:r>
          </a:p>
          <a:p>
            <a:pPr lvl="1"/>
            <a:r>
              <a:rPr lang="pl-PL" dirty="0"/>
              <a:t>Uređenje trga Sv. Jurja u Oprtlju: 8.000,00 €</a:t>
            </a:r>
          </a:p>
          <a:p>
            <a:pPr lvl="1"/>
            <a:r>
              <a:rPr lang="pl-PL" dirty="0"/>
              <a:t>Uređenje trga Belvedere: 20.000,00 €</a:t>
            </a:r>
          </a:p>
          <a:p>
            <a:pPr lvl="1"/>
            <a:r>
              <a:rPr lang="pl-PL" dirty="0"/>
              <a:t>Uređenje dječjeg igrališta u Oprtlju: 10.000,00 €</a:t>
            </a:r>
          </a:p>
          <a:p>
            <a:pPr lvl="1"/>
            <a:r>
              <a:rPr lang="pl-PL" dirty="0"/>
              <a:t>Izgradnja i opremanje dječjeg igrališta u Zrenju: 30.000,00 €</a:t>
            </a:r>
          </a:p>
          <a:p>
            <a:pPr lvl="1"/>
            <a:r>
              <a:rPr lang="pl-PL" dirty="0"/>
              <a:t>Izgradnja potpornih zidova uz nerazvrstane ceste: 20.000,00 €</a:t>
            </a:r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92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59FB6-A6FA-4786-98A0-F85FD169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Jedinstveni upravni odjel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8E2C6B-7AE3-4026-B229-AB641DFA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pl-PL" dirty="0"/>
              <a:t>ODRŽAVANJE OBJEKATA I UREĐAJA KOMUNALNE INFRASTRUKTURE:</a:t>
            </a:r>
          </a:p>
          <a:p>
            <a:pPr lvl="1"/>
            <a:r>
              <a:rPr lang="pl-PL" dirty="0"/>
              <a:t>Održavanje i potrošnja javne rasvjete: 35.500,00 €</a:t>
            </a:r>
          </a:p>
          <a:p>
            <a:pPr lvl="1"/>
            <a:r>
              <a:rPr lang="pl-PL" dirty="0"/>
              <a:t>Održavanje i uređenje javnih zelenih površina: 37.150,00 €</a:t>
            </a:r>
          </a:p>
          <a:p>
            <a:pPr lvl="1"/>
            <a:r>
              <a:rPr lang="pl-PL" dirty="0"/>
              <a:t>Održavanje nerazvrstanih cesta: 39.600,00 €</a:t>
            </a:r>
          </a:p>
          <a:p>
            <a:pPr lvl="1"/>
            <a:r>
              <a:rPr lang="pl-PL" dirty="0"/>
              <a:t>Održavanje i uređenje groblja: 30.700,00 €</a:t>
            </a:r>
          </a:p>
          <a:p>
            <a:pPr lvl="1"/>
            <a:r>
              <a:rPr lang="pl-PL" dirty="0"/>
              <a:t>Zbrinjavanje otpada: 1.000,00 €</a:t>
            </a:r>
          </a:p>
          <a:p>
            <a:pPr lvl="1"/>
            <a:r>
              <a:rPr lang="pl-PL" dirty="0"/>
              <a:t>Dezinfekcija, dezinsekcija i deratizacija: 6.000,00 €</a:t>
            </a:r>
          </a:p>
          <a:p>
            <a:pPr lvl="1"/>
            <a:r>
              <a:rPr lang="pl-PL" dirty="0"/>
              <a:t>Održavanje deponija: 1.000,00 €</a:t>
            </a:r>
          </a:p>
          <a:p>
            <a:pPr lvl="1"/>
            <a:r>
              <a:rPr lang="pl-PL" dirty="0"/>
              <a:t>Financiranje rada skloništa za životinje: 2.000,00 €</a:t>
            </a:r>
          </a:p>
          <a:p>
            <a:pPr lvl="1"/>
            <a:r>
              <a:rPr lang="pl-PL" dirty="0"/>
              <a:t>Sanacija nerazvrstanih cesta: 70.000,00 €</a:t>
            </a:r>
          </a:p>
          <a:p>
            <a:pPr lvl="1"/>
            <a:r>
              <a:rPr lang="pl-PL" dirty="0"/>
              <a:t>Sufinanciranje rada komunalnog redara: 6.000,00 €</a:t>
            </a:r>
          </a:p>
          <a:p>
            <a:pPr lvl="1"/>
            <a:r>
              <a:rPr lang="pl-PL" dirty="0"/>
              <a:t>Dekorativna javna rasvjeta: 5.400,00 €</a:t>
            </a:r>
          </a:p>
          <a:p>
            <a:pPr lvl="1"/>
            <a:r>
              <a:rPr lang="pl-PL" dirty="0"/>
              <a:t>Veterinarsko – higijeničarski poslovi: 2.000,00 €</a:t>
            </a:r>
          </a:p>
          <a:p>
            <a:pPr lvl="1"/>
            <a:r>
              <a:rPr lang="pl-PL" dirty="0"/>
              <a:t>Sufinanciranje izvanrednog održavanja županijskih i lokalnih cesta: 60.000,00 €</a:t>
            </a:r>
          </a:p>
          <a:p>
            <a:pPr lvl="1"/>
            <a:r>
              <a:rPr lang="pl-PL" dirty="0"/>
              <a:t>Nabava strojeva za uređenje javnih površina: 10.600,00 €</a:t>
            </a:r>
          </a:p>
          <a:p>
            <a:pPr lvl="1"/>
            <a:r>
              <a:rPr lang="pl-PL" dirty="0"/>
              <a:t>Postavljanje i održavanje horizontalne i vertikalne signalizacije: 10.000,00 €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320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59FB6-A6FA-4786-98A0-F85FD169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Jedinstveni upravni odjel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8E2C6B-7AE3-4026-B229-AB641DFA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t-IT" dirty="0"/>
              <a:t>PROSTORNO UREĐENJE I UNAPREĐENJE STANOVANJA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Uređenje izvora: 8.000,00 €</a:t>
            </a:r>
          </a:p>
          <a:p>
            <a:pPr lvl="1"/>
            <a:r>
              <a:rPr lang="pl-PL" dirty="0"/>
              <a:t>Uklanjanje opasnih dijelova zgrada: 4.000,00 €</a:t>
            </a:r>
          </a:p>
          <a:p>
            <a:pPr lvl="1"/>
            <a:r>
              <a:rPr lang="pl-PL" dirty="0"/>
              <a:t>Održavanje poljoprivrednih rudina: 5.000,00 €</a:t>
            </a:r>
          </a:p>
          <a:p>
            <a:pPr lvl="1"/>
            <a:r>
              <a:rPr lang="pl-PL" dirty="0"/>
              <a:t>Dodjela unificiranih kućnih brojeva: 15,00 €</a:t>
            </a:r>
          </a:p>
          <a:p>
            <a:pPr lvl="1"/>
            <a:r>
              <a:rPr lang="pl-PL" dirty="0"/>
              <a:t>Uređenje ulične kaldrme u Oprtlju: 5.000,00 €</a:t>
            </a:r>
          </a:p>
          <a:p>
            <a:pPr lvl="1"/>
            <a:r>
              <a:rPr lang="pl-PL" dirty="0"/>
              <a:t>Autobusna nadstrešnica Gradinje: 5.000,00 €</a:t>
            </a:r>
          </a:p>
          <a:p>
            <a:pPr lvl="1"/>
            <a:r>
              <a:rPr lang="pl-PL" dirty="0"/>
              <a:t>Autobusna nadstrešnica Kavi: 5.000,00 €</a:t>
            </a:r>
          </a:p>
          <a:p>
            <a:pPr lvl="1"/>
            <a:r>
              <a:rPr lang="pl-PL" dirty="0"/>
              <a:t>Autobusna nadstrešnica Rakari/Čepić: 5.000,00 €</a:t>
            </a:r>
          </a:p>
          <a:p>
            <a:pPr lvl="1"/>
            <a:r>
              <a:rPr lang="es-ES" dirty="0"/>
              <a:t>Uređenje sale u </a:t>
            </a:r>
            <a:r>
              <a:rPr lang="hr-HR" dirty="0"/>
              <a:t>L</a:t>
            </a:r>
            <a:r>
              <a:rPr lang="es-ES" dirty="0"/>
              <a:t>ivadama</a:t>
            </a:r>
            <a:r>
              <a:rPr lang="hr-HR" dirty="0"/>
              <a:t>:</a:t>
            </a:r>
            <a:r>
              <a:rPr lang="es-ES" dirty="0"/>
              <a:t> </a:t>
            </a:r>
            <a:r>
              <a:rPr lang="hr-HR" dirty="0"/>
              <a:t>175.000</a:t>
            </a:r>
            <a:r>
              <a:rPr lang="es-ES" dirty="0"/>
              <a:t>,00</a:t>
            </a:r>
            <a:r>
              <a:rPr lang="hr-HR" dirty="0"/>
              <a:t> €</a:t>
            </a:r>
            <a:endParaRPr lang="es-ES" dirty="0"/>
          </a:p>
          <a:p>
            <a:pPr lvl="1"/>
            <a:r>
              <a:rPr lang="pl-PL" dirty="0"/>
              <a:t>Postavljanje oglasnih ploča: 1.500,00 €</a:t>
            </a:r>
          </a:p>
          <a:p>
            <a:pPr lvl="1"/>
            <a:r>
              <a:rPr lang="pl-PL" dirty="0"/>
              <a:t>Uređenje vidikovca kod Sv. Jelene: 5.000,00 €</a:t>
            </a:r>
          </a:p>
          <a:p>
            <a:pPr marL="274320" lvl="1" indent="0">
              <a:buNone/>
            </a:pP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659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59FB6-A6FA-4786-98A0-F85FD169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Jedinstveni upravni odjel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8E2C6B-7AE3-4026-B229-AB641DFA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pl-PL" dirty="0"/>
              <a:t>JAVNE POTREBE U KULTURI I RELIGIJI:</a:t>
            </a:r>
          </a:p>
          <a:p>
            <a:pPr lvl="1"/>
            <a:r>
              <a:rPr lang="pl-PL" dirty="0"/>
              <a:t>Održavanje sakralnih objekata: 28.000,00 €</a:t>
            </a:r>
          </a:p>
          <a:p>
            <a:pPr lvl="1"/>
            <a:r>
              <a:rPr lang="pl-PL" dirty="0"/>
              <a:t>Pomoć vjerskim zajednicama: 15.000,00 €</a:t>
            </a:r>
          </a:p>
          <a:p>
            <a:pPr lvl="1"/>
            <a:r>
              <a:rPr lang="pl-PL" dirty="0"/>
              <a:t>Financiranje programa i projekata u kulturi: 20.000,00 €</a:t>
            </a:r>
          </a:p>
          <a:p>
            <a:pPr lvl="1"/>
            <a:r>
              <a:rPr lang="pl-PL" dirty="0"/>
              <a:t>Financiranje rada Muzeja Parenzana: 3.000,00 €</a:t>
            </a:r>
          </a:p>
          <a:p>
            <a:pPr lvl="1"/>
            <a:r>
              <a:rPr lang="pl-PL" dirty="0"/>
              <a:t>Promicanje dvojezičnosti u Istarskoj županiji: 700,00 €</a:t>
            </a:r>
          </a:p>
          <a:p>
            <a:pPr lvl="1"/>
            <a:r>
              <a:rPr lang="pl-PL" dirty="0"/>
              <a:t>Manifestacije od značaja za područje općine: 35.000,00 €</a:t>
            </a:r>
          </a:p>
          <a:p>
            <a:pPr lvl="1"/>
            <a:r>
              <a:rPr lang="pl-PL" dirty="0"/>
              <a:t>Muzej tartufarstva i šumarstva: 5.000,00 €</a:t>
            </a:r>
          </a:p>
          <a:p>
            <a:pPr lvl="1"/>
            <a:r>
              <a:rPr lang="pl-PL" dirty="0"/>
              <a:t>Knjiga „Oprtaljski statut”: 23.000,00 €</a:t>
            </a:r>
          </a:p>
          <a:p>
            <a:pPr lvl="1"/>
            <a:r>
              <a:rPr lang="pl-PL" dirty="0"/>
              <a:t>Knjiga „Monografija Pavletići”: 3.000,00 €</a:t>
            </a:r>
          </a:p>
          <a:p>
            <a:pPr lvl="1"/>
            <a:r>
              <a:rPr lang="pl-PL" dirty="0"/>
              <a:t>Projekt „MUSEOS”: 40.000,00 €</a:t>
            </a:r>
          </a:p>
          <a:p>
            <a:pPr lvl="1"/>
            <a:r>
              <a:rPr lang="pl-PL" dirty="0"/>
              <a:t>Uređenje venecijanske lođe u Oprtlju: 35.000,00 €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pl-PL" dirty="0"/>
              <a:t>POTICANJE RAZVOJA TURIZMA:</a:t>
            </a:r>
          </a:p>
          <a:p>
            <a:pPr lvl="1"/>
            <a:r>
              <a:rPr lang="pl-PL" dirty="0"/>
              <a:t>Održavanje trase Parenzana: 10.000,00 €</a:t>
            </a:r>
          </a:p>
          <a:p>
            <a:pPr lvl="1"/>
            <a:r>
              <a:rPr lang="pl-PL" dirty="0"/>
              <a:t>Financiranje rada Turističkog ureda Turističke zajednice: 14.000,00 €</a:t>
            </a:r>
          </a:p>
          <a:p>
            <a:pPr lvl="1"/>
            <a:r>
              <a:rPr lang="pl-PL" dirty="0"/>
              <a:t>Projekt „Oprtaljski vrtovi”: 5.000,00 €</a:t>
            </a:r>
          </a:p>
          <a:p>
            <a:pPr lvl="1"/>
            <a:r>
              <a:rPr lang="pl-PL" dirty="0"/>
              <a:t>Smart Općina Oprtalj: 20.000,00 €</a:t>
            </a:r>
          </a:p>
          <a:p>
            <a:pPr marL="457200" indent="-457200">
              <a:buFont typeface="+mj-lt"/>
              <a:buAutoNum type="arabicPeriod" startAt="5"/>
            </a:pPr>
            <a:endParaRPr lang="pl-PL" dirty="0"/>
          </a:p>
          <a:p>
            <a:pPr marL="457200" indent="-457200">
              <a:buFont typeface="+mj-lt"/>
              <a:buAutoNum type="arabicPeriod" startAt="5"/>
            </a:pPr>
            <a:endParaRPr lang="pl-PL" dirty="0"/>
          </a:p>
          <a:p>
            <a:pPr marL="274320" lvl="1" indent="0">
              <a:buNone/>
            </a:pPr>
            <a:endParaRPr lang="pl-PL" dirty="0"/>
          </a:p>
          <a:p>
            <a:pPr marL="274320" lvl="1" indent="0">
              <a:buNone/>
            </a:pP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100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59FB6-A6FA-4786-98A0-F85FD169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Jedinstveni upravni odjel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8E2C6B-7AE3-4026-B229-AB641DFA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pl-PL" dirty="0"/>
              <a:t>PREDŠKOLSKI ODGOJ I SKRB O DJECI:</a:t>
            </a:r>
          </a:p>
          <a:p>
            <a:pPr lvl="1"/>
            <a:r>
              <a:rPr lang="pl-PL" dirty="0"/>
              <a:t>Sufinanciranje programa predškolskog odgoja: 117.110,00 €</a:t>
            </a:r>
          </a:p>
          <a:p>
            <a:pPr lvl="1"/>
            <a:r>
              <a:rPr lang="pl-PL" dirty="0"/>
              <a:t>Sufinanciranje boravka djece u jaslicama: 23.000,00 €</a:t>
            </a:r>
          </a:p>
          <a:p>
            <a:pPr lvl="1"/>
            <a:r>
              <a:rPr lang="hr-HR" dirty="0"/>
              <a:t>Financiranje rada logopeda i pedagoga: 2.000,00 €</a:t>
            </a:r>
            <a:endParaRPr lang="pl-PL" dirty="0"/>
          </a:p>
          <a:p>
            <a:pPr marL="457200" indent="-457200">
              <a:buFont typeface="+mj-lt"/>
              <a:buAutoNum type="arabicPeriod" startAt="6"/>
            </a:pPr>
            <a:r>
              <a:rPr lang="pl-PL" dirty="0"/>
              <a:t>JAVNE POTREBE U OBRAZOVANJU:</a:t>
            </a:r>
          </a:p>
          <a:p>
            <a:pPr lvl="1"/>
            <a:r>
              <a:rPr lang="hr-HR" dirty="0"/>
              <a:t>Stipendiranje srednjoškolaca i studenata: 13.500,00 €</a:t>
            </a:r>
          </a:p>
          <a:p>
            <a:pPr lvl="1"/>
            <a:r>
              <a:rPr lang="hr-HR" dirty="0"/>
              <a:t>Sufinanciranje izvannastavnih aktivnosti osnovnoškolaca: 16.000,00 €</a:t>
            </a:r>
          </a:p>
          <a:p>
            <a:pPr lvl="1"/>
            <a:r>
              <a:rPr lang="hr-HR" dirty="0"/>
              <a:t>Sufinanciranje programa produženog boravka: 14.000,00 €</a:t>
            </a:r>
          </a:p>
          <a:p>
            <a:pPr lvl="1"/>
            <a:r>
              <a:rPr lang="hr-HR" dirty="0"/>
              <a:t>Sufinanciranje školskog pribora učenicima OŠ Milana Šorga Oprtalj: 3.000,00 €</a:t>
            </a:r>
          </a:p>
          <a:p>
            <a:pPr lvl="1"/>
            <a:r>
              <a:rPr lang="hr-HR" dirty="0"/>
              <a:t>Prigodna darivanja djece povodom blagdana: 1.000,00 €</a:t>
            </a:r>
          </a:p>
          <a:p>
            <a:pPr lvl="1"/>
            <a:r>
              <a:rPr lang="hr-HR" dirty="0"/>
              <a:t>Obilježavanje dječjeg tjedna: 3.000,00 €</a:t>
            </a:r>
          </a:p>
          <a:p>
            <a:endParaRPr lang="pl-PL" dirty="0"/>
          </a:p>
          <a:p>
            <a:pPr marL="457200" indent="-457200">
              <a:buFont typeface="+mj-lt"/>
              <a:buAutoNum type="arabicPeriod" startAt="4"/>
            </a:pPr>
            <a:endParaRPr lang="pl-PL" dirty="0"/>
          </a:p>
          <a:p>
            <a:pPr marL="457200" indent="-457200">
              <a:buFont typeface="+mj-lt"/>
              <a:buAutoNum type="arabicPeriod" startAt="5"/>
            </a:pPr>
            <a:endParaRPr lang="pl-PL" dirty="0"/>
          </a:p>
          <a:p>
            <a:pPr marL="457200" indent="-457200">
              <a:buFont typeface="+mj-lt"/>
              <a:buAutoNum type="arabicPeriod" startAt="5"/>
            </a:pPr>
            <a:endParaRPr lang="pl-PL" dirty="0"/>
          </a:p>
          <a:p>
            <a:pPr marL="274320" lvl="1" indent="0">
              <a:buNone/>
            </a:pPr>
            <a:endParaRPr lang="pl-PL" dirty="0"/>
          </a:p>
          <a:p>
            <a:pPr marL="274320" lvl="1" indent="0">
              <a:buNone/>
            </a:pP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3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59FB6-A6FA-4786-98A0-F85FD169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Jedinstveni upravni odjel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8E2C6B-7AE3-4026-B229-AB641DFA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pl-PL" dirty="0"/>
              <a:t>RAZVOJ SPORTA I REKREACIJE:</a:t>
            </a:r>
          </a:p>
          <a:p>
            <a:pPr lvl="1"/>
            <a:r>
              <a:rPr lang="pl-PL" dirty="0"/>
              <a:t>Poticanje sportsko rekreativnih aktivnosti: 11.100,00 €</a:t>
            </a:r>
          </a:p>
          <a:p>
            <a:pPr lvl="1"/>
            <a:r>
              <a:rPr lang="pl-PL" dirty="0"/>
              <a:t>Održavanje sportskih terena: 3.000,00 €</a:t>
            </a:r>
          </a:p>
          <a:p>
            <a:pPr lvl="1"/>
            <a:r>
              <a:rPr lang="pl-PL" dirty="0"/>
              <a:t>Nagrade učenicima za postignute sportske rezultate: 500,00 €</a:t>
            </a:r>
          </a:p>
          <a:p>
            <a:pPr lvl="1"/>
            <a:r>
              <a:rPr lang="pl-PL" dirty="0"/>
              <a:t>Nabava sportske opreme: 1.000,00 €</a:t>
            </a:r>
          </a:p>
          <a:p>
            <a:pPr lvl="1"/>
            <a:r>
              <a:rPr lang="pl-PL" dirty="0"/>
              <a:t>Uređenje svlačionica u Oprtlju: 100.000,00 €</a:t>
            </a:r>
          </a:p>
          <a:p>
            <a:pPr lvl="1"/>
            <a:r>
              <a:rPr lang="pl-PL" dirty="0"/>
              <a:t>Obnova travnjaka na nogometnom igralištu u Livadama: 110.000,00 €</a:t>
            </a:r>
          </a:p>
          <a:p>
            <a:pPr lvl="1"/>
            <a:r>
              <a:rPr lang="pl-PL" dirty="0"/>
              <a:t>Postavljanje vježbališta u naselju Oprtalj: 40.000,00 €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dirty="0"/>
              <a:t>SOCIJALNA SKRB I NOVČANA POMOĆ:</a:t>
            </a:r>
          </a:p>
          <a:p>
            <a:pPr lvl="1"/>
            <a:r>
              <a:rPr lang="hr-HR" dirty="0"/>
              <a:t>Pomoć obiteljima i kućanstvima za stanovanje: 700,00 €</a:t>
            </a:r>
          </a:p>
          <a:p>
            <a:pPr lvl="1"/>
            <a:r>
              <a:rPr lang="hr-HR" dirty="0"/>
              <a:t>Pomoć za podmirenje troškova prehrane i odgoja: 2.000,00 €</a:t>
            </a:r>
          </a:p>
          <a:p>
            <a:pPr lvl="1"/>
            <a:r>
              <a:rPr lang="hr-HR" dirty="0"/>
              <a:t>Poticanje udruga socijalnog karaktera: 700,00 €</a:t>
            </a:r>
          </a:p>
          <a:p>
            <a:pPr lvl="1"/>
            <a:r>
              <a:rPr lang="hr-HR" dirty="0"/>
              <a:t>Poticanje demografske obnove stanovništva: 3.000,00 €</a:t>
            </a:r>
          </a:p>
          <a:p>
            <a:pPr lvl="1"/>
            <a:r>
              <a:rPr lang="hr-HR" dirty="0"/>
              <a:t>Humanitarna djelatnost Crvenog križa: 4.000,00 €</a:t>
            </a:r>
          </a:p>
          <a:p>
            <a:pPr lvl="1"/>
            <a:r>
              <a:rPr lang="hr-HR" dirty="0"/>
              <a:t>Sufinanciranje domova za starije i nemoćne: 2.650,00 €</a:t>
            </a:r>
          </a:p>
          <a:p>
            <a:pPr lvl="1"/>
            <a:r>
              <a:rPr lang="hr-HR" dirty="0"/>
              <a:t>Projekt „Pomoć u kući na </a:t>
            </a:r>
            <a:r>
              <a:rPr lang="hr-HR" dirty="0" err="1"/>
              <a:t>Bujštini</a:t>
            </a:r>
            <a:r>
              <a:rPr lang="hr-HR" dirty="0"/>
              <a:t>”: 3.100,00 €</a:t>
            </a:r>
          </a:p>
          <a:p>
            <a:pPr lvl="1"/>
            <a:r>
              <a:rPr lang="hr-HR" dirty="0"/>
              <a:t>Pomoć obiteljima – dodjela višenamjenskog kupona: 8.000,00 €</a:t>
            </a:r>
          </a:p>
          <a:p>
            <a:endParaRPr lang="pl-PL" dirty="0"/>
          </a:p>
          <a:p>
            <a:pPr marL="457200" indent="-457200">
              <a:buFont typeface="+mj-lt"/>
              <a:buAutoNum type="arabicPeriod" startAt="8"/>
            </a:pPr>
            <a:endParaRPr lang="hr-HR" dirty="0"/>
          </a:p>
          <a:p>
            <a:endParaRPr lang="pl-PL" dirty="0"/>
          </a:p>
          <a:p>
            <a:pPr marL="457200" indent="-457200">
              <a:buFont typeface="+mj-lt"/>
              <a:buAutoNum type="arabicPeriod" startAt="4"/>
            </a:pPr>
            <a:endParaRPr lang="pl-PL" dirty="0"/>
          </a:p>
          <a:p>
            <a:pPr marL="457200" indent="-457200">
              <a:buFont typeface="+mj-lt"/>
              <a:buAutoNum type="arabicPeriod" startAt="5"/>
            </a:pPr>
            <a:endParaRPr lang="pl-PL" dirty="0"/>
          </a:p>
          <a:p>
            <a:pPr marL="457200" indent="-457200">
              <a:buFont typeface="+mj-lt"/>
              <a:buAutoNum type="arabicPeriod" startAt="5"/>
            </a:pPr>
            <a:endParaRPr lang="pl-PL" dirty="0"/>
          </a:p>
          <a:p>
            <a:pPr marL="274320" lvl="1" indent="0">
              <a:buNone/>
            </a:pPr>
            <a:endParaRPr lang="pl-PL" dirty="0"/>
          </a:p>
          <a:p>
            <a:pPr marL="274320" lvl="1" indent="0">
              <a:buNone/>
            </a:pP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0261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59FB6-A6FA-4786-98A0-F85FD169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Jedinstveni upravni odjel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8E2C6B-7AE3-4026-B229-AB641DFA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hr-HR" sz="2000" dirty="0"/>
              <a:t>PROTUPOŽARNA I CIVILNA ZAŠTITA</a:t>
            </a:r>
            <a:r>
              <a:rPr lang="pl-PL" dirty="0"/>
              <a:t>:</a:t>
            </a:r>
          </a:p>
          <a:p>
            <a:pPr lvl="1"/>
            <a:r>
              <a:rPr lang="hr-HR" dirty="0"/>
              <a:t>Osnovna djelatnost DVD Oprtalj: 2.000,00 €</a:t>
            </a:r>
          </a:p>
          <a:p>
            <a:pPr lvl="1"/>
            <a:r>
              <a:rPr lang="hr-HR" dirty="0"/>
              <a:t>Financiranje Područne vatrogasne zajednice Umag: 27.700,00 €</a:t>
            </a:r>
          </a:p>
          <a:p>
            <a:pPr lvl="1"/>
            <a:r>
              <a:rPr lang="hr-HR" dirty="0"/>
              <a:t>Rad stožera zaštite i spašavanja: 3.000,00 €</a:t>
            </a:r>
          </a:p>
          <a:p>
            <a:pPr lvl="1"/>
            <a:r>
              <a:rPr lang="hr-HR" dirty="0"/>
              <a:t>Financiranje Javne vatrogasne postrojbe Umag: 47.000,00 €</a:t>
            </a:r>
          </a:p>
          <a:p>
            <a:pPr lvl="1"/>
            <a:r>
              <a:rPr lang="hr-HR" dirty="0"/>
              <a:t>Financiranje Vatrogasne zajednice Istarske županije: 330,00 €</a:t>
            </a:r>
          </a:p>
          <a:p>
            <a:pPr lvl="1"/>
            <a:r>
              <a:rPr lang="hr-HR" dirty="0"/>
              <a:t>Izrada planske dokumentacije: 2.000,00 €</a:t>
            </a:r>
          </a:p>
          <a:p>
            <a:pPr lvl="1"/>
            <a:r>
              <a:rPr lang="hr-HR" dirty="0"/>
              <a:t>Financiranje Hrvatske gorske službe spašavanja: 500,00 €</a:t>
            </a:r>
          </a:p>
          <a:p>
            <a:pPr lvl="1"/>
            <a:r>
              <a:rPr lang="hr-HR" dirty="0" err="1"/>
              <a:t>Rekonustrukcija</a:t>
            </a:r>
            <a:r>
              <a:rPr lang="hr-HR" dirty="0"/>
              <a:t> i dogradnja vatrogasnog doma u naselju Sv. Lucija: 600.003,82 €</a:t>
            </a:r>
          </a:p>
          <a:p>
            <a:pPr lvl="1"/>
            <a:r>
              <a:rPr lang="hr-HR" dirty="0"/>
              <a:t>Sufinanciranje nabave kombi vozila za potrebe DVD Oprtalj: 20.000,00 €</a:t>
            </a:r>
          </a:p>
          <a:p>
            <a:endParaRPr lang="pl-PL" dirty="0"/>
          </a:p>
          <a:p>
            <a:pPr lvl="1"/>
            <a:endParaRPr lang="hr-HR" dirty="0"/>
          </a:p>
          <a:p>
            <a:endParaRPr lang="pl-PL" dirty="0"/>
          </a:p>
          <a:p>
            <a:pPr marL="457200" indent="-457200">
              <a:buFont typeface="+mj-lt"/>
              <a:buAutoNum type="arabicPeriod" startAt="8"/>
            </a:pPr>
            <a:endParaRPr lang="hr-HR" dirty="0"/>
          </a:p>
          <a:p>
            <a:endParaRPr lang="pl-PL" dirty="0"/>
          </a:p>
          <a:p>
            <a:pPr marL="457200" indent="-457200">
              <a:buFont typeface="+mj-lt"/>
              <a:buAutoNum type="arabicPeriod" startAt="4"/>
            </a:pPr>
            <a:endParaRPr lang="pl-PL" dirty="0"/>
          </a:p>
          <a:p>
            <a:pPr marL="457200" indent="-457200">
              <a:buFont typeface="+mj-lt"/>
              <a:buAutoNum type="arabicPeriod" startAt="5"/>
            </a:pPr>
            <a:endParaRPr lang="pl-PL" dirty="0"/>
          </a:p>
          <a:p>
            <a:pPr marL="457200" indent="-457200">
              <a:buFont typeface="+mj-lt"/>
              <a:buAutoNum type="arabicPeriod" startAt="5"/>
            </a:pPr>
            <a:endParaRPr lang="pl-PL" dirty="0"/>
          </a:p>
          <a:p>
            <a:pPr marL="274320" lvl="1" indent="0">
              <a:buNone/>
            </a:pPr>
            <a:endParaRPr lang="pl-PL" dirty="0"/>
          </a:p>
          <a:p>
            <a:pPr marL="274320" lvl="1" indent="0">
              <a:buNone/>
            </a:pP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75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5F5400-0FB7-4C96-8267-B027B367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2000" dirty="0"/>
              <a:t>Općina</a:t>
            </a:r>
            <a:br>
              <a:rPr lang="hr-HR" sz="2000" dirty="0"/>
            </a:br>
            <a:r>
              <a:rPr lang="nn-NO" sz="2000" dirty="0"/>
              <a:t>Oprtalj</a:t>
            </a:r>
            <a:r>
              <a:rPr lang="hr-HR" sz="2000" dirty="0"/>
              <a:t> - Portole</a:t>
            </a:r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D53AD2B2-4704-458B-98A3-03BA02A8B7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r="24457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95A7073-F487-4A03-885C-3411E905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230" y="2423159"/>
            <a:ext cx="2400300" cy="355653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nn-NO" sz="1500" dirty="0"/>
              <a:t>Matka Laginje 21</a:t>
            </a:r>
          </a:p>
          <a:p>
            <a:pPr algn="ctr"/>
            <a:r>
              <a:rPr lang="nn-NO" sz="1500" dirty="0"/>
              <a:t>52428 Oprtalj, Hrvatska</a:t>
            </a:r>
            <a:endParaRPr lang="hr-HR" sz="1500" dirty="0"/>
          </a:p>
          <a:p>
            <a:pPr algn="ctr"/>
            <a:r>
              <a:rPr lang="nn-NO" sz="1500" dirty="0"/>
              <a:t>•</a:t>
            </a:r>
            <a:endParaRPr lang="hr-HR" sz="1500" dirty="0"/>
          </a:p>
          <a:p>
            <a:pPr algn="ctr"/>
            <a:r>
              <a:rPr lang="hr-HR" sz="1500" u="sng" dirty="0"/>
              <a:t>Jedinstveni upravni odjel:</a:t>
            </a:r>
          </a:p>
          <a:p>
            <a:pPr algn="ctr"/>
            <a:r>
              <a:rPr lang="hr-HR" sz="1500" dirty="0"/>
              <a:t>Tel: 385 (0) 52/644-150</a:t>
            </a:r>
          </a:p>
          <a:p>
            <a:pPr algn="ctr"/>
            <a:r>
              <a:rPr lang="hr-HR" sz="1500" dirty="0"/>
              <a:t>Fax: 385 (0) 52/644-077</a:t>
            </a:r>
          </a:p>
          <a:p>
            <a:pPr algn="ctr"/>
            <a:r>
              <a:rPr lang="hr-HR" sz="1500" dirty="0"/>
              <a:t>E-mail:</a:t>
            </a:r>
          </a:p>
          <a:p>
            <a:pPr algn="ctr"/>
            <a:r>
              <a:rPr lang="hr-HR" sz="1500" dirty="0"/>
              <a:t>opcina@oprtalj.hr</a:t>
            </a:r>
          </a:p>
          <a:p>
            <a:pPr algn="ctr"/>
            <a:r>
              <a:rPr lang="hr-HR" sz="1500" dirty="0"/>
              <a:t>•</a:t>
            </a:r>
          </a:p>
          <a:p>
            <a:pPr algn="ctr"/>
            <a:r>
              <a:rPr lang="hr-HR" sz="1500" u="sng" dirty="0"/>
              <a:t>Općinski načelnik:</a:t>
            </a:r>
          </a:p>
          <a:p>
            <a:pPr algn="ctr"/>
            <a:r>
              <a:rPr lang="hr-HR" sz="1500" dirty="0"/>
              <a:t>E-mail: nacelnik@oprtalj.hr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32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7EA775-0C23-4B8D-9F7F-358AB0DE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Uvodna riječ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43CF46-DF1A-4CEA-AB17-6CA522EC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76301"/>
            <a:ext cx="7772400" cy="42958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600" dirty="0">
                <a:effectLst/>
              </a:rPr>
              <a:t>Poštovani,</a:t>
            </a:r>
          </a:p>
          <a:p>
            <a:pPr marL="0" indent="0" algn="just">
              <a:buNone/>
            </a:pPr>
            <a:r>
              <a:rPr lang="hr-HR" sz="1600" dirty="0">
                <a:effectLst/>
              </a:rPr>
              <a:t>Ovim Vodičem želimo na jednostavan način sve stanovnike Općine Oprtalj - Portole upoznati sa planiranim općinskim financijama i predstaviti najvažniji dokument potreban za funkcioniranje i daljnji razvoj Općine.</a:t>
            </a:r>
          </a:p>
          <a:p>
            <a:pPr marL="0" indent="0" algn="just">
              <a:buNone/>
            </a:pPr>
            <a:r>
              <a:rPr lang="hr-HR" sz="1600" dirty="0"/>
              <a:t>Proračunom za 2026. godinu z</a:t>
            </a:r>
            <a:r>
              <a:rPr lang="hr-HR" sz="1600" dirty="0">
                <a:effectLst/>
              </a:rPr>
              <a:t>a sve stanovnike Općine osigurali smo najvišu razinu javnih usluga. Vodili smo računa o zadržavanju standarda javnih potreba stanovnika, osobito u segmentu predškolskog i školskog obrazovanja kao i pomoć starijim i nemoćnim osobama kroz projekt „Pomoć u kući na </a:t>
            </a:r>
            <a:r>
              <a:rPr lang="hr-HR" sz="1600" dirty="0" err="1">
                <a:effectLst/>
              </a:rPr>
              <a:t>Bujštini</a:t>
            </a:r>
            <a:r>
              <a:rPr lang="hr-HR" sz="1600" dirty="0">
                <a:effectLst/>
              </a:rPr>
              <a:t>”, ali smo isto tako zadržali visoki komunalni standard uređenja naše Općine. Svjesni da bez ulaganja nema napretka, osigurali smo i sredstva za ostvarenje važnih investicija, projekata i dokumentacije koji su preduvjet za kvalitetno kandidiranje na fondove EU.</a:t>
            </a:r>
          </a:p>
          <a:p>
            <a:pPr marL="0" indent="0" algn="just">
              <a:buNone/>
            </a:pPr>
            <a:r>
              <a:rPr lang="hr-HR" sz="1600" dirty="0">
                <a:effectLst/>
              </a:rPr>
              <a:t>Nadam se da će ovaj Vodič pridonijeti jasnijem i razumljivijem uvidu u aktivnosti Općine Oprtalj - Portole u 2026. godini, planirane projekte i način raspoređivanja sredstava.</a:t>
            </a:r>
          </a:p>
          <a:p>
            <a:pPr marL="0" indent="0">
              <a:buNone/>
            </a:pPr>
            <a:r>
              <a:rPr lang="hr-HR" sz="1600" dirty="0"/>
              <a:t>S poštovanjem,</a:t>
            </a:r>
            <a:endParaRPr lang="hr-HR" sz="1600" dirty="0">
              <a:effectLst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1F44307-DB84-4440-9B31-150429198EC0}"/>
              </a:ext>
            </a:extLst>
          </p:cNvPr>
          <p:cNvSpPr txBox="1"/>
          <p:nvPr/>
        </p:nvSpPr>
        <p:spPr>
          <a:xfrm>
            <a:off x="6443330" y="5850148"/>
            <a:ext cx="201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Općinski načelnik</a:t>
            </a:r>
          </a:p>
          <a:p>
            <a:pPr algn="r"/>
            <a:r>
              <a:rPr lang="hr-HR" sz="1600" dirty="0"/>
              <a:t>Leo Bazjak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58950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29E10-094F-4543-9671-E71F94EA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ea typeface="Cambria" panose="02040503050406030204" pitchFamily="18" charset="0"/>
                <a:cs typeface="Cambria" panose="02040503050406030204" pitchFamily="18" charset="0"/>
              </a:rPr>
              <a:t>Proračun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E2128D-B787-4187-A173-E0670877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85000"/>
              </a:lnSpc>
            </a:pPr>
            <a:r>
              <a:rPr lang="hr-HR" altLang="sr-Latn-RS" sz="1800" dirty="0">
                <a:ea typeface="Cambria" panose="02040503050406030204" pitchFamily="18" charset="0"/>
                <a:cs typeface="Cambria" panose="02040503050406030204" pitchFamily="18" charset="0"/>
              </a:rPr>
              <a:t>Akt kojim se procjenjuju prihodi i primici te utvrđuju rashodi i izdaci JLS za proračunsku godinu, a sadrži i projekciju prihoda i primitaka te rashoda i izdataka za sljedeće dvije godine</a:t>
            </a:r>
          </a:p>
          <a:p>
            <a:pPr algn="just" eaLnBrk="1" hangingPunct="1">
              <a:lnSpc>
                <a:spcPct val="85000"/>
              </a:lnSpc>
            </a:pPr>
            <a:r>
              <a:rPr lang="hr-HR" altLang="sr-Latn-RS" sz="1800" dirty="0">
                <a:ea typeface="Cambria" panose="02040503050406030204" pitchFamily="18" charset="0"/>
                <a:cs typeface="Cambria" panose="02040503050406030204" pitchFamily="18" charset="0"/>
              </a:rPr>
              <a:t>Zakonodavni akt kojim su regulirana sva pitanja vezana uz Proračun je Zakon o proračunu (NN broj 144/21.)</a:t>
            </a:r>
          </a:p>
          <a:p>
            <a:pPr algn="just" eaLnBrk="1" hangingPunct="1">
              <a:lnSpc>
                <a:spcPct val="85000"/>
              </a:lnSpc>
            </a:pPr>
            <a:r>
              <a:rPr lang="hr-HR" altLang="sr-Latn-RS" sz="1800" dirty="0">
                <a:ea typeface="Cambria" panose="02040503050406030204" pitchFamily="18" charset="0"/>
                <a:cs typeface="Cambria" panose="02040503050406030204" pitchFamily="18" charset="0"/>
              </a:rPr>
              <a:t>Proračun donosi predstavničko tijelo JLS – Općinsko vijeće</a:t>
            </a:r>
          </a:p>
          <a:p>
            <a:pPr algn="just" eaLnBrk="1" hangingPunct="1">
              <a:lnSpc>
                <a:spcPct val="85000"/>
              </a:lnSpc>
            </a:pPr>
            <a:r>
              <a:rPr lang="hr-HR" altLang="sr-Latn-RS" sz="1800" dirty="0">
                <a:ea typeface="Cambria" panose="02040503050406030204" pitchFamily="18" charset="0"/>
                <a:cs typeface="Cambria" panose="02040503050406030204" pitchFamily="18" charset="0"/>
              </a:rPr>
              <a:t>Općinski načelnik prijedlog Proračuna dostavlja predstavničkom tijelu do 15. studenog tekuće godine za narednu kalendarsku godinu</a:t>
            </a:r>
          </a:p>
          <a:p>
            <a:pPr algn="just" eaLnBrk="1" hangingPunct="1">
              <a:lnSpc>
                <a:spcPct val="85000"/>
              </a:lnSpc>
            </a:pPr>
            <a:r>
              <a:rPr lang="hr-HR" altLang="sr-Latn-RS" sz="1800" dirty="0">
                <a:ea typeface="Cambria" panose="02040503050406030204" pitchFamily="18" charset="0"/>
                <a:cs typeface="Cambria" panose="02040503050406030204" pitchFamily="18" charset="0"/>
              </a:rPr>
              <a:t>Predstavničko tijelo najkasnije do konca tekuće godine mora donijeti Proračun za narednu godinu</a:t>
            </a:r>
          </a:p>
          <a:p>
            <a:pPr algn="just" eaLnBrk="1" hangingPunct="1">
              <a:lnSpc>
                <a:spcPct val="85000"/>
              </a:lnSpc>
            </a:pPr>
            <a:r>
              <a:rPr lang="hr-HR" altLang="sr-Latn-RS" sz="1800" dirty="0">
                <a:ea typeface="Cambria" panose="02040503050406030204" pitchFamily="18" charset="0"/>
                <a:cs typeface="Cambria" panose="02040503050406030204" pitchFamily="18" charset="0"/>
              </a:rPr>
              <a:t>U slučaju ne donošenja Proračuna do konca tekuće godine za narednu godinu, donosi se Odluka o privremenom financiranju</a:t>
            </a:r>
          </a:p>
        </p:txBody>
      </p:sp>
    </p:spTree>
    <p:extLst>
      <p:ext uri="{BB962C8B-B14F-4D97-AF65-F5344CB8AC3E}">
        <p14:creationId xmlns:p14="http://schemas.microsoft.com/office/powerpoint/2010/main" val="364546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9F5C0C-9243-4797-A0B7-2F2AF42D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 Proračuna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0208C5-00F6-482B-8E4C-06113EE58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/>
              <a:t>Proračun sadrži: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1800" dirty="0"/>
              <a:t>OPĆI DIO kojeg čini Račun prihoda i rashoda te Račun financiranja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1800" dirty="0"/>
              <a:t>POSEBNI DIO koji se sastoji od plana rashoda i izdataka proračunskih korisnika iskazanih po vrstama, raspoređenih u programe koji se sastoje od aktivnosti i projekata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1800" dirty="0"/>
              <a:t>PLAN RAZVOJNIH PROGRAMA po godinama čine planovi razvojnih programa proračunskih korisnika proračuna Općine Oprtalj utvrđeni dokumentima o srednjoročnim, odnosno dugoročnim planovima razvitka, posebnim zakonima, drugim propisima ili općim aktima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058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DCDC8C-6E73-465E-AE05-7C08B3D7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se nalazi Proračun?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E7FB09-D146-4F77-B4F5-FFEE77612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/>
              <a:t>U Službenim novinama Općine Oprtalj - Portole broj 12/25.</a:t>
            </a:r>
          </a:p>
          <a:p>
            <a:r>
              <a:rPr lang="hr-HR" sz="1800" dirty="0"/>
              <a:t>Na web stranici Općine Oprtalj - Portole </a:t>
            </a:r>
            <a:r>
              <a:rPr lang="hr-HR" sz="1800" dirty="0">
                <a:hlinkClick r:id="rId2"/>
              </a:rPr>
              <a:t>www.oprtalj.hr</a:t>
            </a:r>
            <a:r>
              <a:rPr lang="hr-HR" sz="1800" dirty="0"/>
              <a:t>  u kategoriji Proračun – Proračun 2026.</a:t>
            </a:r>
          </a:p>
          <a:p>
            <a:endParaRPr lang="hr-HR" sz="1800" dirty="0"/>
          </a:p>
          <a:p>
            <a:r>
              <a:rPr lang="hr-HR" sz="1800" dirty="0"/>
              <a:t>Sve Izmjene i dopune Proračuna (rebalans) tijekom godine objavljuju se u Službenim novinama Općine Oprtalj - Portole kao i na web stranici www.oprtalj.hr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920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659687-5E23-4BBB-8640-6C1EDEB8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Proračun</a:t>
            </a:r>
            <a:br>
              <a:rPr lang="hr-HR" sz="4400" dirty="0"/>
            </a:br>
            <a:r>
              <a:rPr lang="hr-HR" sz="4400" dirty="0"/>
              <a:t>Općine Oprtalj – Portole za 2026. godinu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559791-B659-48E4-A856-6CCE75113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939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CF5A56-75A8-4E09-943B-FE941860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Planirani prihodi i rashodi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3D167E-57B1-4172-AA70-48E4692B0BC0}"/>
              </a:ext>
            </a:extLst>
          </p:cNvPr>
          <p:cNvSpPr txBox="1">
            <a:spLocks/>
          </p:cNvSpPr>
          <p:nvPr/>
        </p:nvSpPr>
        <p:spPr>
          <a:xfrm>
            <a:off x="789738" y="2021310"/>
            <a:ext cx="64468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ctr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hr-HR" alt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altLang="en-US" sz="1600" dirty="0">
              <a:solidFill>
                <a:srgbClr val="FFCC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12EE7F63-F8E4-4951-9B69-4859D341D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38578"/>
              </p:ext>
            </p:extLst>
          </p:nvPr>
        </p:nvGraphicFramePr>
        <p:xfrm>
          <a:off x="828675" y="1705148"/>
          <a:ext cx="7486650" cy="1763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013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A.</a:t>
                      </a:r>
                      <a:r>
                        <a:rPr lang="hr-HR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RAČUN PRIHODA I RASHODA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KONTA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VRSTA PRIHODA / RASHODA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Plan za 2026. godinu €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Prihodi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poslovanja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2.237.724,00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Prihodi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od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prodaje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nefinancijske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imovine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164.040,00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Rashodi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poslovanja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1.448.224,00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Rashodi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za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nabavu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nefinancijske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imovine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1.144.403,82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224" marR="5122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0DE28CCC-ED1F-4E0F-8EAB-1354BD477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19374"/>
              </p:ext>
            </p:extLst>
          </p:nvPr>
        </p:nvGraphicFramePr>
        <p:xfrm>
          <a:off x="825500" y="3597448"/>
          <a:ext cx="7477125" cy="1274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5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B. RAČUN FINANICRANJA/ZADUŽENJA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KONTO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VRSTA PRIHODA / RASHODA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Plan za 2026. godinu €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Primici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od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financijske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imovine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zaduživanja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Izdaci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za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financijsku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imovinu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otplate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zajmova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4.000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,00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ica 2">
            <a:extLst>
              <a:ext uri="{FF2B5EF4-FFF2-40B4-BE49-F238E27FC236}">
                <a16:creationId xmlns:a16="http://schemas.microsoft.com/office/drawing/2014/main" id="{C496E968-2A8B-4685-833A-6436CE7CD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386725"/>
              </p:ext>
            </p:extLst>
          </p:nvPr>
        </p:nvGraphicFramePr>
        <p:xfrm>
          <a:off x="842963" y="5686598"/>
          <a:ext cx="7477125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r>
                        <a:rPr lang="hr-HR" sz="1600" dirty="0">
                          <a:solidFill>
                            <a:schemeClr val="tx1"/>
                          </a:solidFill>
                          <a:latin typeface="+mn-lt"/>
                        </a:rPr>
                        <a:t>Ukupni proračun za 2026. godinu €</a:t>
                      </a:r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600" dirty="0">
                          <a:solidFill>
                            <a:schemeClr val="tx1"/>
                          </a:solidFill>
                          <a:latin typeface="+mn-lt"/>
                        </a:rPr>
                        <a:t>2.401.764,00</a:t>
                      </a:r>
                    </a:p>
                  </a:txBody>
                  <a:tcPr marT="45603" marB="456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A87856D-5F66-44C9-B572-3139A5F62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671068"/>
              </p:ext>
            </p:extLst>
          </p:nvPr>
        </p:nvGraphicFramePr>
        <p:xfrm>
          <a:off x="842963" y="5002386"/>
          <a:ext cx="7477125" cy="323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C. RASPOLOŽIVA SREDSTVA IZ PRETHODNIH GODINA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400.000,00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735" marR="517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0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7CFD7-B7B8-40C6-91F8-E131F9DF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Planirani prihodi:2.401.764,00 €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6D6962-BF13-44B0-85E8-D386BC67D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PRIHODI POSLOVANJA [€]:</a:t>
            </a:r>
          </a:p>
          <a:p>
            <a:pPr lvl="1"/>
            <a:r>
              <a:rPr lang="hr-HR" dirty="0"/>
              <a:t>Prihodi od poreza: 753.500,00</a:t>
            </a:r>
          </a:p>
          <a:p>
            <a:pPr lvl="1"/>
            <a:r>
              <a:rPr lang="hr-HR" dirty="0"/>
              <a:t>Pomoći iz inozemstva i od subjekata unutar općeg proračuna: 1.030.400,00</a:t>
            </a:r>
          </a:p>
          <a:p>
            <a:pPr lvl="1"/>
            <a:r>
              <a:rPr lang="hr-HR" dirty="0"/>
              <a:t>Prihodi od imovine: 66.200,00</a:t>
            </a:r>
          </a:p>
          <a:p>
            <a:pPr lvl="1"/>
            <a:r>
              <a:rPr lang="hr-HR" dirty="0"/>
              <a:t>Prihodi od upravnih i administrativnih pristojbi, pristojbi po posebnim propisima i naknada: 298.624,00</a:t>
            </a:r>
          </a:p>
          <a:p>
            <a:pPr lvl="1"/>
            <a:r>
              <a:rPr lang="pl-PL" dirty="0"/>
              <a:t>Prihodi od prodaje proizvoda i robe te pruženih usluga i prihodi od donacija: </a:t>
            </a:r>
            <a:r>
              <a:rPr lang="hr-HR" dirty="0"/>
              <a:t>81.000,00</a:t>
            </a:r>
          </a:p>
          <a:p>
            <a:pPr lvl="1"/>
            <a:r>
              <a:rPr lang="pl-PL" dirty="0"/>
              <a:t>Kazne, upravne mjere i ostali prihodi: 8.000,00</a:t>
            </a:r>
            <a:endParaRPr lang="hr-HR" dirty="0"/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PRIHODI OD PRODAJE NEFINANCIJSKE IMOVINE:</a:t>
            </a:r>
          </a:p>
          <a:p>
            <a:pPr lvl="1"/>
            <a:r>
              <a:rPr lang="hr-HR" dirty="0"/>
              <a:t>Prihodi od prodaje neproizvedene dugotrajne imovine: 26.200,00</a:t>
            </a:r>
          </a:p>
          <a:p>
            <a:pPr lvl="1"/>
            <a:r>
              <a:rPr lang="pl-PL" dirty="0"/>
              <a:t>Prihodi od prodaje proizvedene dugotrajne imovine: 137.840,00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290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7CFD7-B7B8-40C6-91F8-E131F9DF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Planirani rashodi: 2.592.627,82 €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6D6962-BF13-44B0-85E8-D386BC67D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OPĆINSKO VIJEĆE: 3.672,00 €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OPĆINSKI NAČELNIK: 75.945,00 €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JEDINSTVENI UPRAVNI ODJEL: 2.517.010,82 €</a:t>
            </a:r>
          </a:p>
        </p:txBody>
      </p:sp>
    </p:spTree>
    <p:extLst>
      <p:ext uri="{BB962C8B-B14F-4D97-AF65-F5344CB8AC3E}">
        <p14:creationId xmlns:p14="http://schemas.microsoft.com/office/powerpoint/2010/main" val="979594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Slog od drvet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Slog od drveta</Template>
  <TotalTime>455</TotalTime>
  <Words>1606</Words>
  <Application>Microsoft Office PowerPoint</Application>
  <PresentationFormat>On-screen Show (4:3)</PresentationFormat>
  <Paragraphs>292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Cambria</vt:lpstr>
      <vt:lpstr>Century Gothic</vt:lpstr>
      <vt:lpstr>Wingdings</vt:lpstr>
      <vt:lpstr>Wingdings 2</vt:lpstr>
      <vt:lpstr>Slog od drveta</vt:lpstr>
      <vt:lpstr>Proračun Općine Oprtalj – Portole za 2026. godinu</vt:lpstr>
      <vt:lpstr>Uvodna riječ</vt:lpstr>
      <vt:lpstr>Proračun</vt:lpstr>
      <vt:lpstr>Sadržaj Proračuna</vt:lpstr>
      <vt:lpstr>Gdje se nalazi Proračun?</vt:lpstr>
      <vt:lpstr>Proračun Općine Oprtalj – Portole za 2026. godinu</vt:lpstr>
      <vt:lpstr>Planirani prihodi i rashodi</vt:lpstr>
      <vt:lpstr>Planirani prihodi:2.401.764,00 €</vt:lpstr>
      <vt:lpstr>Planirani rashodi: 2.592.627,82 € </vt:lpstr>
      <vt:lpstr>Planirani rashodi</vt:lpstr>
      <vt:lpstr>Planirani rashodi</vt:lpstr>
      <vt:lpstr>Jedinstveni upravni odjel</vt:lpstr>
      <vt:lpstr>Jedinstveni upravni odjel</vt:lpstr>
      <vt:lpstr>Jedinstveni upravni odjel</vt:lpstr>
      <vt:lpstr>Jedinstveni upravni odjel</vt:lpstr>
      <vt:lpstr>Jedinstveni upravni odjel</vt:lpstr>
      <vt:lpstr>Jedinstveni upravni odjel</vt:lpstr>
      <vt:lpstr>Jedinstveni upravni odjel</vt:lpstr>
      <vt:lpstr>Općina Oprtalj - Portole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Proračun Općine Oprtalj – Portole za 2022. godinu</dc:title>
  <dc:creator>Martina Bertovic</dc:creator>
  <cp:lastModifiedBy>Općina Oprtalj - Portole</cp:lastModifiedBy>
  <cp:revision>51</cp:revision>
  <dcterms:created xsi:type="dcterms:W3CDTF">2022-01-07T06:23:26Z</dcterms:created>
  <dcterms:modified xsi:type="dcterms:W3CDTF">2026-01-13T09:43:18Z</dcterms:modified>
</cp:coreProperties>
</file>